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35"/>
  </p:notesMasterIdLst>
  <p:sldIdLst>
    <p:sldId id="272" r:id="rId5"/>
    <p:sldId id="278" r:id="rId6"/>
    <p:sldId id="279" r:id="rId7"/>
    <p:sldId id="280" r:id="rId8"/>
    <p:sldId id="287" r:id="rId9"/>
    <p:sldId id="281" r:id="rId10"/>
    <p:sldId id="282" r:id="rId11"/>
    <p:sldId id="283" r:id="rId12"/>
    <p:sldId id="284" r:id="rId13"/>
    <p:sldId id="285" r:id="rId14"/>
    <p:sldId id="286" r:id="rId15"/>
    <p:sldId id="273" r:id="rId16"/>
    <p:sldId id="277" r:id="rId17"/>
    <p:sldId id="256" r:id="rId18"/>
    <p:sldId id="257" r:id="rId19"/>
    <p:sldId id="258" r:id="rId20"/>
    <p:sldId id="259" r:id="rId21"/>
    <p:sldId id="288" r:id="rId22"/>
    <p:sldId id="289" r:id="rId23"/>
    <p:sldId id="290" r:id="rId24"/>
    <p:sldId id="260" r:id="rId25"/>
    <p:sldId id="261" r:id="rId26"/>
    <p:sldId id="262" r:id="rId27"/>
    <p:sldId id="263" r:id="rId28"/>
    <p:sldId id="264" r:id="rId29"/>
    <p:sldId id="265" r:id="rId30"/>
    <p:sldId id="271" r:id="rId31"/>
    <p:sldId id="274" r:id="rId32"/>
    <p:sldId id="275" r:id="rId33"/>
    <p:sldId id="276" r:id="rId3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elah Johnson" initials="SJ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12" autoAdjust="0"/>
  </p:normalViewPr>
  <p:slideViewPr>
    <p:cSldViewPr>
      <p:cViewPr varScale="1">
        <p:scale>
          <a:sx n="131" d="100"/>
          <a:sy n="131" d="100"/>
        </p:scale>
        <p:origin x="10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10810-1FC7-4F2B-A1AA-A487FE93C996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EA9F9-3986-4E09-A9B8-82EDD2665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72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EA9F9-3986-4E09-A9B8-82EDD2665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671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EA9F9-3986-4E09-A9B8-82EDD26655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4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4DFE-DF54-460A-A30D-17D312ACF8A8}" type="datetime1">
              <a:rPr lang="en-US" smtClean="0"/>
              <a:t>8/16/2016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7934-B4F7-4822-AA4D-EBA0EAF76121}" type="datetime1">
              <a:rPr lang="en-US" smtClean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5CDF-EC5B-40D1-BE24-C560AD1D2EAF}" type="datetime1">
              <a:rPr lang="en-US" smtClean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3238-AE49-41DF-A72D-4991C012F472}" type="datetime1">
              <a:rPr lang="en-US" smtClean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9D29-27F5-4236-830B-68585D59B670}" type="datetime1">
              <a:rPr lang="en-US" smtClean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DDB-EB40-4905-B75F-602F1F4A692B}" type="datetime1">
              <a:rPr lang="en-US" smtClean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586D-FBED-4A91-890B-7595E6C17ED3}" type="datetime1">
              <a:rPr lang="en-US" smtClean="0"/>
              <a:t>8/16/2016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2D79-9D37-486F-A108-B2923E3D5282}" type="datetime1">
              <a:rPr lang="en-US" smtClean="0"/>
              <a:t>8/16/2016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CBCA-CD59-43B9-A381-D21503C318AA}" type="datetime1">
              <a:rPr lang="en-US" smtClean="0"/>
              <a:t>8/16/2016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FCA1-757C-4439-9346-A6C92597A4E0}" type="datetime1">
              <a:rPr lang="en-US" smtClean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A22E-FF32-48F3-B29E-B33DD0EB97EF}" type="datetime1">
              <a:rPr lang="en-US" smtClean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3C9CF0-02A6-4075-8DF7-B2F4E03246AE}" type="datetime1">
              <a:rPr lang="en-US" smtClean="0"/>
              <a:t>8/16/2016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3100" dirty="0" smtClean="0">
                <a:solidFill>
                  <a:schemeClr val="tx1"/>
                </a:solidFill>
              </a:rPr>
              <a:t/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sz="3100" dirty="0" smtClean="0">
                <a:solidFill>
                  <a:schemeClr val="tx1"/>
                </a:solidFill>
              </a:rPr>
              <a:t/>
            </a:r>
            <a:br>
              <a:rPr lang="en-US" sz="3100" dirty="0" smtClean="0">
                <a:solidFill>
                  <a:schemeClr val="tx1"/>
                </a:solidFill>
              </a:rPr>
            </a:b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 wrap="square"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762000" y="1676400"/>
            <a:ext cx="7620000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>
              <a:buClr>
                <a:schemeClr val="accent2"/>
              </a:buClr>
            </a:pPr>
            <a:r>
              <a:rPr lang="en-US" sz="6000" dirty="0" smtClean="0">
                <a:solidFill>
                  <a:schemeClr val="tx2"/>
                </a:solidFill>
              </a:rPr>
              <a:t>DSS RATING</a:t>
            </a:r>
          </a:p>
          <a:p>
            <a:pPr marL="0" lvl="2" algn="ctr">
              <a:buClr>
                <a:schemeClr val="accent2"/>
              </a:buClr>
            </a:pPr>
            <a:r>
              <a:rPr lang="en-US" sz="6000" dirty="0" smtClean="0">
                <a:solidFill>
                  <a:schemeClr val="tx2"/>
                </a:solidFill>
              </a:rPr>
              <a:t>MATRIX </a:t>
            </a:r>
          </a:p>
          <a:p>
            <a:pPr marL="0" lvl="2" algn="ctr">
              <a:buClr>
                <a:schemeClr val="accent2"/>
              </a:buClr>
            </a:pPr>
            <a:r>
              <a:rPr lang="en-US" sz="6000" dirty="0" smtClean="0">
                <a:solidFill>
                  <a:schemeClr val="tx2"/>
                </a:solidFill>
              </a:rPr>
              <a:t>&amp;</a:t>
            </a:r>
            <a:endParaRPr lang="en-US" sz="6000" dirty="0">
              <a:solidFill>
                <a:schemeClr val="tx2"/>
              </a:solidFill>
            </a:endParaRPr>
          </a:p>
          <a:p>
            <a:pPr marL="0" lvl="2" algn="ctr">
              <a:buClr>
                <a:schemeClr val="accent2"/>
              </a:buClr>
            </a:pPr>
            <a:r>
              <a:rPr lang="en-US" sz="6000" dirty="0" smtClean="0">
                <a:solidFill>
                  <a:schemeClr val="tx2"/>
                </a:solidFill>
              </a:rPr>
              <a:t> COGSWELL</a:t>
            </a:r>
            <a:r>
              <a:rPr lang="en-US" sz="6000" dirty="0">
                <a:solidFill>
                  <a:schemeClr val="tx2"/>
                </a:solidFill>
              </a:rPr>
              <a:t/>
            </a:r>
            <a:br>
              <a:rPr lang="en-US" sz="6000" dirty="0">
                <a:solidFill>
                  <a:schemeClr val="tx2"/>
                </a:solidFill>
              </a:rPr>
            </a:br>
            <a:r>
              <a:rPr lang="en-US" sz="6000" dirty="0" smtClean="0">
                <a:solidFill>
                  <a:schemeClr val="tx2"/>
                </a:solidFill>
              </a:rPr>
              <a:t>AWARD</a:t>
            </a:r>
            <a:r>
              <a:rPr lang="en-US" sz="6000" dirty="0">
                <a:solidFill>
                  <a:schemeClr val="tx2"/>
                </a:solidFill>
              </a:rPr>
              <a:t/>
            </a:r>
            <a:br>
              <a:rPr lang="en-US" sz="6000" dirty="0">
                <a:solidFill>
                  <a:schemeClr val="tx2"/>
                </a:solidFill>
              </a:rPr>
            </a:br>
            <a:r>
              <a:rPr lang="en-US" sz="1100" dirty="0"/>
              <a:t/>
            </a:r>
            <a:br>
              <a:rPr lang="en-US" sz="1100" dirty="0"/>
            </a:br>
            <a:r>
              <a:rPr lang="en-US" sz="2000" dirty="0" smtClean="0">
                <a:latin typeface="+mj-lt"/>
              </a:rPr>
              <a:t> 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Enhancement validated during the assessment</a:t>
            </a:r>
            <a:endParaRPr lang="en-US" dirty="0"/>
          </a:p>
          <a:p>
            <a:pPr>
              <a:defRPr/>
            </a:pPr>
            <a:r>
              <a:rPr lang="en-US" dirty="0" smtClean="0"/>
              <a:t>Provide </a:t>
            </a:r>
            <a:r>
              <a:rPr lang="en-US" dirty="0"/>
              <a:t>documentation supporting enhancements to the DSS </a:t>
            </a:r>
            <a:r>
              <a:rPr lang="en-US" dirty="0" smtClean="0"/>
              <a:t>representative</a:t>
            </a:r>
            <a:endParaRPr lang="en-US" dirty="0"/>
          </a:p>
          <a:p>
            <a:pPr>
              <a:defRPr/>
            </a:pPr>
            <a:r>
              <a:rPr lang="en-US" dirty="0"/>
              <a:t>DSS must be able to validate the enhancement</a:t>
            </a:r>
          </a:p>
          <a:p>
            <a:pPr>
              <a:defRPr/>
            </a:pPr>
            <a:r>
              <a:rPr lang="en-US" dirty="0"/>
              <a:t>Make the validation as easy as possible</a:t>
            </a:r>
          </a:p>
          <a:p>
            <a:pPr lvl="1">
              <a:defRPr/>
            </a:pPr>
            <a:r>
              <a:rPr lang="en-US" dirty="0"/>
              <a:t>Identify the enhancements that you believe you qualify for and state why you feel your program qualifies for it</a:t>
            </a:r>
          </a:p>
          <a:p>
            <a:pPr lvl="1">
              <a:defRPr/>
            </a:pPr>
            <a:r>
              <a:rPr lang="en-US" dirty="0"/>
              <a:t>Provide all supporting documentation</a:t>
            </a:r>
          </a:p>
          <a:p>
            <a:pPr lvl="1">
              <a:defRPr/>
            </a:pPr>
            <a:r>
              <a:rPr lang="en-US" dirty="0"/>
              <a:t>Keep it neat, organized, and concise</a:t>
            </a:r>
          </a:p>
          <a:p>
            <a:pPr lvl="2">
              <a:defRPr/>
            </a:pPr>
            <a:r>
              <a:rPr lang="en-US" dirty="0"/>
              <a:t>Consider using a binder, folder, or some other mechanism to provide all supporting information in one place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56488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+mn-lt"/>
              </a:rPr>
              <a:t>Presentation of Enhancements</a:t>
            </a:r>
            <a:endParaRPr lang="en-US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078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199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Enhancements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229600" cy="4816475"/>
          </a:xfrm>
        </p:spPr>
        <p:txBody>
          <a:bodyPr/>
          <a:lstStyle/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For complete information and examples of what qualifies as an enhancement, please see the DSS 2016 Vulnerability Assessment Rating Matrix Vulnerabilities and NISP Enhancement Categories Guide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0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02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COGSWELL AWARD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991600" cy="4527550"/>
          </a:xfrm>
        </p:spPr>
        <p:txBody>
          <a:bodyPr>
            <a:normAutofit/>
          </a:bodyPr>
          <a:lstStyle/>
          <a:p>
            <a:pPr marL="920750" lvl="2" indent="-238125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2" indent="-238125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Cogswell Award?</a:t>
            </a:r>
          </a:p>
          <a:p>
            <a:pPr marL="457200" lvl="2" indent="-238125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Backward Glances of Facility Selections </a:t>
            </a:r>
          </a:p>
          <a:p>
            <a:pPr marL="457200" lvl="2" indent="-238125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2015/2016 Cogswell Numbers and Companies Selected</a:t>
            </a:r>
          </a:p>
          <a:p>
            <a:pPr marL="457200" lvl="2" indent="-238125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Nomination Process</a:t>
            </a:r>
          </a:p>
          <a:p>
            <a:pPr marL="457200" lvl="2" indent="-238125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Process</a:t>
            </a:r>
          </a:p>
          <a:p>
            <a:pPr marL="457200" lvl="2" indent="-238125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Keys to Success</a:t>
            </a:r>
          </a:p>
          <a:p>
            <a:pPr marL="457200" lvl="2" indent="-238125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Keys to being Nominated/Selected</a:t>
            </a:r>
          </a:p>
          <a:p>
            <a:pPr marL="920750" lvl="2" indent="-238125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pPr marL="920750" lvl="2" indent="-238125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pPr marL="920750" lvl="2" indent="-238125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pPr marL="920750" lvl="2" indent="-238125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pPr marL="1195070" lvl="3" indent="-238125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  <a:p>
            <a:pPr marL="548640" lvl="2" indent="-274320">
              <a:buClr>
                <a:schemeClr val="accent3"/>
              </a:buClr>
              <a:buSzPct val="95000"/>
            </a:pPr>
            <a:endParaRPr lang="en-US" sz="2000" dirty="0">
              <a:latin typeface="+mj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48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Cogswell Award Established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3999"/>
            <a:ext cx="8839200" cy="5197475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1966 in honor of the late Air Force Col James S. Cogswell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chief of the unified office of Industrial Security</a:t>
            </a:r>
          </a:p>
          <a:p>
            <a:pPr marL="393192" lvl="1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Created the basic principles forming the National Industrial Security Program (NISP)</a:t>
            </a:r>
          </a:p>
          <a:p>
            <a:pPr marL="393192" lvl="1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Places emphasis on the need for a true partnership between industry and government to ensure the protection of classified information, materials, and programs</a:t>
            </a:r>
          </a:p>
          <a:p>
            <a:pPr lvl="1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88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3999"/>
            <a:ext cx="6705600" cy="4724401"/>
          </a:xfrm>
        </p:spPr>
        <p:txBody>
          <a:bodyPr>
            <a:normAutofit fontScale="25000" lnSpcReduction="20000"/>
          </a:bodyPr>
          <a:lstStyle/>
          <a:p>
            <a:pPr algn="l"/>
            <a:endParaRPr lang="en-US" sz="13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1700" dirty="0" smtClean="0"/>
          </a:p>
          <a:p>
            <a:pPr marL="233363" indent="-233363" algn="l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Outstanding Industrial Security Achievement Award</a:t>
            </a:r>
          </a:p>
          <a:p>
            <a:pPr marL="233363" indent="-233363" algn="l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to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ompanies that understand the complexity of the security environment</a:t>
            </a:r>
          </a:p>
          <a:p>
            <a:pPr marL="233363" indent="-233363" algn="l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go above and beyond the minimum requirements expected of them</a:t>
            </a:r>
          </a:p>
          <a:p>
            <a:pPr marL="233363" indent="-233363" algn="l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Winning facilities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epresent the “best of the best”</a:t>
            </a:r>
          </a:p>
          <a:p>
            <a:pPr marL="233363" indent="-233363" algn="l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security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rograms stand as models for others to emulate</a:t>
            </a:r>
          </a:p>
          <a:p>
            <a:pPr marL="233363" indent="-233363" algn="l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Awarded on an annual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asis</a:t>
            </a:r>
          </a:p>
          <a:p>
            <a:pPr marL="233363" indent="-233363" algn="l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DSS partners with NCMS to host the Cogswell Award presentations during its annual training conference</a:t>
            </a:r>
          </a:p>
          <a:p>
            <a:pPr marL="233363" indent="-233363" algn="l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Awards are presented by DSS Director Stan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Sims</a:t>
            </a:r>
            <a:endParaRPr lang="en-US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914400"/>
            <a:ext cx="8229600" cy="381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> </a:t>
            </a:r>
            <a:r>
              <a:rPr lang="en-US" sz="32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Cogswell Award?</a:t>
            </a:r>
            <a:endParaRPr lang="en-US" sz="3200" b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Backward Glances of Facility Selections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76400"/>
            <a:ext cx="7086600" cy="5029200"/>
          </a:xfrm>
        </p:spPr>
        <p:txBody>
          <a:bodyPr>
            <a:normAutofit lnSpcReduction="10000"/>
          </a:bodyPr>
          <a:lstStyle/>
          <a:p>
            <a:pPr marL="914400" indent="0">
              <a:lnSpc>
                <a:spcPct val="80000"/>
              </a:lnSpc>
              <a:buClr>
                <a:schemeClr val="accent2"/>
              </a:buClr>
              <a:buSzPct val="100000"/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0">
              <a:lnSpc>
                <a:spcPct val="80000"/>
              </a:lnSpc>
              <a:buClr>
                <a:schemeClr val="accent2"/>
              </a:buClr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	  9 Facilities Selected</a:t>
            </a:r>
          </a:p>
          <a:p>
            <a:pPr marL="914400" indent="0">
              <a:lnSpc>
                <a:spcPct val="80000"/>
              </a:lnSpc>
              <a:buClr>
                <a:schemeClr val="accent2"/>
              </a:buClr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0">
              <a:lnSpc>
                <a:spcPct val="80000"/>
              </a:lnSpc>
              <a:buClr>
                <a:schemeClr val="accent2"/>
              </a:buClr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2011	17 Facilities Selected</a:t>
            </a:r>
          </a:p>
          <a:p>
            <a:pPr marL="914400" indent="0">
              <a:lnSpc>
                <a:spcPct val="80000"/>
              </a:lnSpc>
              <a:buClr>
                <a:schemeClr val="accent2"/>
              </a:buClr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0">
              <a:lnSpc>
                <a:spcPct val="80000"/>
              </a:lnSpc>
              <a:buClr>
                <a:schemeClr val="accent2"/>
              </a:buClr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2012	26 Facilities Selected</a:t>
            </a:r>
          </a:p>
          <a:p>
            <a:pPr marL="914400" indent="0">
              <a:lnSpc>
                <a:spcPct val="80000"/>
              </a:lnSpc>
              <a:buClr>
                <a:schemeClr val="accent2"/>
              </a:buClr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0">
              <a:lnSpc>
                <a:spcPct val="80000"/>
              </a:lnSpc>
              <a:buClr>
                <a:schemeClr val="accent2"/>
              </a:buClr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2013	24 Facilities Selected</a:t>
            </a:r>
          </a:p>
          <a:p>
            <a:pPr marL="914400" indent="0">
              <a:lnSpc>
                <a:spcPct val="80000"/>
              </a:lnSpc>
              <a:buClr>
                <a:schemeClr val="accent2"/>
              </a:buClr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0">
              <a:lnSpc>
                <a:spcPct val="80000"/>
              </a:lnSpc>
              <a:buClr>
                <a:schemeClr val="accent2"/>
              </a:buClr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2014	40 Facilities Selected</a:t>
            </a:r>
          </a:p>
          <a:p>
            <a:pPr marL="914400" indent="0">
              <a:lnSpc>
                <a:spcPct val="80000"/>
              </a:lnSpc>
              <a:buClr>
                <a:schemeClr val="accent2"/>
              </a:buClr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0">
              <a:lnSpc>
                <a:spcPct val="80000"/>
              </a:lnSpc>
              <a:buClr>
                <a:schemeClr val="accent2"/>
              </a:buClr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2015	41 Facilities Selected</a:t>
            </a:r>
          </a:p>
          <a:p>
            <a:pPr marL="914400" indent="0">
              <a:lnSpc>
                <a:spcPct val="80000"/>
              </a:lnSpc>
              <a:buClr>
                <a:schemeClr val="accent2"/>
              </a:buClr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0">
              <a:lnSpc>
                <a:spcPct val="80000"/>
              </a:lnSpc>
              <a:buClr>
                <a:schemeClr val="accent2"/>
              </a:buClr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2016	42 Facilities Selected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Clr>
                <a:srgbClr val="000000"/>
              </a:buClr>
              <a:buNone/>
            </a:pPr>
            <a:endParaRPr lang="en-US" sz="2800" dirty="0">
              <a:latin typeface="+mj-lt"/>
            </a:endParaRPr>
          </a:p>
          <a:p>
            <a:pPr>
              <a:lnSpc>
                <a:spcPct val="80000"/>
              </a:lnSpc>
              <a:buClr>
                <a:srgbClr val="000000"/>
              </a:buClr>
            </a:pPr>
            <a:endParaRPr lang="en-US" sz="2800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381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Cogswell Numbers by Facility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599"/>
            <a:ext cx="8763000" cy="5486401"/>
          </a:xfrm>
        </p:spPr>
        <p:txBody>
          <a:bodyPr>
            <a:normAutofit fontScale="32500" lnSpcReduction="20000"/>
          </a:bodyPr>
          <a:lstStyle/>
          <a:p>
            <a:pPr marL="0" lvl="2" indent="0" algn="ctr">
              <a:lnSpc>
                <a:spcPct val="80000"/>
              </a:lnSpc>
              <a:buNone/>
            </a:pPr>
            <a:r>
              <a:rPr lang="en-US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 Facilities Selected</a:t>
            </a:r>
          </a:p>
          <a:p>
            <a:pPr lvl="2" algn="ctr">
              <a:lnSpc>
                <a:spcPct val="80000"/>
              </a:lnSpc>
            </a:pPr>
            <a:endParaRPr lang="en-US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Alliant Techsystems-Minn			BAE Systems Land-Calif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BAE Systems Technology-RI			Batelle Colonial Place-Va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Batelle Memorial Institute-Va			Charles Stark Draper-Mass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Crowell &amp; Moring LLP-DC			DCS Corporation-Fla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DRS ICAS LLC-Ohio				DRS Power Technology-Mass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DRS Sensors &amp; Targeting Sys-Calif			Force 3-Md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Dynamics Advanced-Va			General Dynamics C4-Ariz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Dynamics IT-Pa				General Dynamics IT-Va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Honeywell International-Minn			</a:t>
            </a:r>
            <a:r>
              <a:rPr lang="en-US" sz="4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iGov Technologies-FL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Jacobs Technology-Tenn				Jacobs Technology-Ohio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L-3 Communications Integrated-Texas		L-3 Systems Company-NJ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L-3 Unidyne-RI				LexisNexis Special Services-DC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Lockheed Martin Systems-Colo			Lockheed Martin Mission &amp;Sys-Fla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Lockheed Martin Missiles Fire Control-Fla		Lockheed Martin Sippicon-Mass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Logistics Management Institute-Va			The Protective Group Inc-Fla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Raytheon Company-Ariz				Raytheon Company-Calif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Raytheon Company-Fla				Raytheon Company-Va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Raytheon/Lockheed Martin Javelin-Ariz		Saab Defense and Security-NY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Research Corp-Ga			Stanley Associates-Fla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University-Texas			University of Rhode Island-RI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Vencore Services &amp; Solutions-Ohio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dirty="0" smtClean="0">
                <a:latin typeface="+mj-lt"/>
              </a:rPr>
              <a:t>			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endParaRPr lang="en-US" dirty="0" smtClean="0">
              <a:latin typeface="+mj-lt"/>
            </a:endParaRP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endParaRPr lang="en-US" dirty="0" smtClean="0">
              <a:latin typeface="+mj-lt"/>
            </a:endParaRP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endParaRPr lang="en-US" dirty="0" smtClean="0">
              <a:latin typeface="+mj-lt"/>
            </a:endParaRP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endParaRPr lang="en-US" dirty="0">
              <a:latin typeface="+mj-lt"/>
            </a:endParaRPr>
          </a:p>
          <a:p>
            <a:pPr marL="0" indent="0">
              <a:lnSpc>
                <a:spcPct val="80000"/>
              </a:lnSpc>
              <a:buClr>
                <a:srgbClr val="000000"/>
              </a:buClr>
              <a:buNone/>
            </a:pPr>
            <a:endParaRPr lang="en-US" dirty="0" smtClean="0">
              <a:latin typeface="+mj-lt"/>
            </a:endParaRPr>
          </a:p>
          <a:p>
            <a:pPr marL="233363" lvl="1" indent="-233363">
              <a:lnSpc>
                <a:spcPct val="80000"/>
              </a:lnSpc>
              <a:buClr>
                <a:schemeClr val="accent2"/>
              </a:buClr>
            </a:pPr>
            <a:endParaRPr lang="en-US" dirty="0">
              <a:latin typeface="+mj-lt"/>
            </a:endParaRPr>
          </a:p>
          <a:p>
            <a:pPr marL="330200" lvl="1" indent="0">
              <a:lnSpc>
                <a:spcPct val="80000"/>
              </a:lnSpc>
              <a:buClr>
                <a:srgbClr val="000000"/>
              </a:buClr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 Cogswell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Numbers by State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447800"/>
            <a:ext cx="5257800" cy="5334000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2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Florida				7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Virginia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California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3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Rhode Island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Massachusetts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Ohio					3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Arizona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3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Minnesota				2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of Columbia			2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Texas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Maryland				1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Pennsylvania				1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Tennessee				1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Jersey				1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Colorado				1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York				1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Georgia				1</a:t>
            </a:r>
            <a:endParaRPr lang="en-US" sz="24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381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DBF5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en-US" sz="3200" dirty="0">
                <a:solidFill>
                  <a:srgbClr val="DBF5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Cogswell Numbers by Facility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791200"/>
          </a:xfrm>
        </p:spPr>
        <p:txBody>
          <a:bodyPr>
            <a:normAutofit fontScale="25000" lnSpcReduction="20000"/>
          </a:bodyPr>
          <a:lstStyle/>
          <a:p>
            <a:pPr marL="0" lvl="2" indent="0" algn="ctr">
              <a:lnSpc>
                <a:spcPct val="80000"/>
              </a:lnSpc>
              <a:buClr>
                <a:srgbClr val="009DD9"/>
              </a:buClr>
              <a:buNone/>
            </a:pPr>
            <a:r>
              <a:rPr lang="en-US" sz="8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</a:t>
            </a:r>
            <a:r>
              <a:rPr lang="en-US" sz="8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Facilities </a:t>
            </a:r>
            <a:r>
              <a:rPr lang="en-US" sz="8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endParaRPr lang="en-US" sz="8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endParaRPr lang="en-US" sz="22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endParaRPr lang="en-US" sz="2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endParaRPr lang="en-US" sz="22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Advanced Technology International-S.C.		</a:t>
            </a: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Aerospace Corporation-Colo.</a:t>
            </a: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BAE Systems Technology Solutions-Cal.</a:t>
            </a: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Carnegie Mellon University –Penn		</a:t>
            </a: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DRS Sustainment Systems, Inc.-Mo		</a:t>
            </a: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DRS Training &amp; Control Systems, LLC- Md.   		</a:t>
            </a: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EOIR Technologies, Inc.-	Va.</a:t>
            </a:r>
            <a:r>
              <a:rPr lang="en-US" sz="5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5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Dynamics C4 Systems-Mass</a:t>
            </a:r>
            <a:r>
              <a:rPr lang="en-US" sz="5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5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Dynamics Mission Systems-N.C.	</a:t>
            </a:r>
            <a:r>
              <a:rPr lang="en-US" sz="5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56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Dynamics Ordnance &amp; Tactical Systems-Ark	</a:t>
            </a:r>
            <a:endParaRPr lang="en-US" sz="5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Harris Corporation-N.Y.</a:t>
            </a:r>
            <a:r>
              <a:rPr lang="en-US" sz="5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sz="5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Honeywell International Inc. Aerospace-N.M</a:t>
            </a:r>
            <a:r>
              <a:rPr lang="en-US" sz="5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sz="5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Honeywell International Inc. Aerospace-Minn.		</a:t>
            </a:r>
            <a:endParaRPr lang="en-US" sz="5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Honeywell Technology Solutions-Md.	</a:t>
            </a:r>
            <a:r>
              <a:rPr lang="en-US" sz="5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Infinity Systems Engineering, LLC-Md.</a:t>
            </a:r>
            <a:r>
              <a:rPr lang="en-US" sz="5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sz="56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Infinity Systems Engineering, LLC-Colo.			</a:t>
            </a: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L-3 Coleman Aerospace-Fla</a:t>
            </a:r>
            <a:r>
              <a:rPr lang="en-US" sz="5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L-3 Communications Electron Devices-Cal</a:t>
            </a:r>
            <a:r>
              <a:rPr lang="en-US" sz="5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L-3 </a:t>
            </a: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Communications Integrated Systems-Fla</a:t>
            </a: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L-3 SPD Electrical Systems-Penn</a:t>
            </a:r>
            <a:r>
              <a:rPr lang="en-US" sz="5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Linde LLC, Technical Center-N.J.</a:t>
            </a:r>
            <a:r>
              <a:rPr lang="en-US" sz="5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Lockheed Martin Corp Missiles &amp; Fire Control-Texas</a:t>
            </a: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Lockheed Martin Corp Missiles &amp; Fire </a:t>
            </a: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Operations Support-</a:t>
            </a:r>
            <a:r>
              <a:rPr lang="en-US" sz="56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endParaRPr lang="en-US" sz="56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Matthews Group-Va.</a:t>
            </a: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Mercury Systems, Inc.-N.H.</a:t>
            </a: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Morpho</a:t>
            </a: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Trust USA, LLC-Mass</a:t>
            </a: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NAVSYS Corporation-Colo.</a:t>
            </a: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Northrop Grumman, Aircraft Integration Center-Cal.</a:t>
            </a: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5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Northrop Grumman, Aircraft </a:t>
            </a:r>
            <a:r>
              <a:rPr lang="en-US" sz="5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Integration Center-Fla.</a:t>
            </a:r>
            <a:endParaRPr lang="en-US" sz="5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endParaRPr lang="en-US" sz="22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endParaRPr lang="en-US" sz="2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endParaRPr lang="en-US" sz="22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endParaRPr lang="en-US" sz="14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1">
              <a:lnSpc>
                <a:spcPct val="80000"/>
              </a:lnSpc>
              <a:buClr>
                <a:srgbClr val="009DD9"/>
              </a:buClr>
            </a:pP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723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DBF5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Cogswell Numbers by </a:t>
            </a:r>
            <a:r>
              <a:rPr lang="en-US" sz="3200" dirty="0" smtClean="0">
                <a:solidFill>
                  <a:srgbClr val="DBF5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Facility (</a:t>
            </a:r>
            <a:r>
              <a:rPr lang="en-US" sz="3200" dirty="0" err="1" smtClean="0">
                <a:solidFill>
                  <a:srgbClr val="DBF5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sz="3200" dirty="0" smtClean="0">
                <a:solidFill>
                  <a:srgbClr val="DBF5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562600"/>
          </a:xfrm>
        </p:spPr>
        <p:txBody>
          <a:bodyPr>
            <a:normAutofit/>
          </a:bodyPr>
          <a:lstStyle/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Oshkosh Corporation-Wis.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PAE Applied Technologies-Md.</a:t>
            </a: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ProLogic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Inc.-Va.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 Software Public-Md.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Raytheon Company-Colo.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Raytheon Company EWS Self Protect Systems-Cal.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Raytheon Company Raytheon Vision Systems-Cal.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 Government Solutions-Va.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Ultra Electronics Advanced Tactical Systems, Inc.-Texas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Ultra Electronics Secure Intelligence Systems Inc.-Va.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New Mexico-N.M.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Virginia Polytechnic Institute and State University-Va.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Wiley Wilson-Va.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70816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+mn-lt"/>
              </a:rPr>
              <a:t>Security Rating Matrix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</a:t>
            </a:r>
            <a:r>
              <a:rPr lang="en-US" dirty="0"/>
              <a:t>a standardized approach to issuing security ratings </a:t>
            </a:r>
            <a:r>
              <a:rPr lang="en-US" dirty="0" smtClean="0"/>
              <a:t>throughout the </a:t>
            </a:r>
            <a:r>
              <a:rPr lang="en-US" dirty="0"/>
              <a:t>Defense Security </a:t>
            </a:r>
            <a:r>
              <a:rPr lang="en-US" dirty="0" smtClean="0"/>
              <a:t>Service (DSS)</a:t>
            </a:r>
            <a:endParaRPr lang="en-US" dirty="0"/>
          </a:p>
          <a:p>
            <a:r>
              <a:rPr lang="en-US" dirty="0"/>
              <a:t>Provides a </a:t>
            </a:r>
            <a:r>
              <a:rPr lang="en-US" dirty="0" smtClean="0"/>
              <a:t>quantitative </a:t>
            </a:r>
            <a:r>
              <a:rPr lang="en-US" dirty="0"/>
              <a:t>approach to assessing facilities utilizing a standard worksheet</a:t>
            </a:r>
          </a:p>
          <a:p>
            <a:r>
              <a:rPr lang="en-US" dirty="0"/>
              <a:t>The worksheet is a DSS tool, designed to standardize and improve consistency</a:t>
            </a:r>
          </a:p>
          <a:p>
            <a:r>
              <a:rPr lang="en-US" dirty="0"/>
              <a:t>Numerically based, quantifiable, and accounts for all aspects of a facility’s involvement in the National Industrial Security </a:t>
            </a:r>
            <a:r>
              <a:rPr lang="en-US" dirty="0" smtClean="0"/>
              <a:t>Program (NISP)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7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Cogswell Numbers by State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63880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Virginia				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California				5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Maryland				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Colorado				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Florida					3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Pennsylvania				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Massachusetts				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Mexico				2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Texas					2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South Carolina				1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Missouri				1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North Carolina				1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Arkansas				1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York				1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Minnesota				1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Jersey				1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Hampshire				1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Wisconsin				1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045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Nomination/Selection Process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399"/>
            <a:ext cx="8839200" cy="5045075"/>
          </a:xfrm>
        </p:spPr>
        <p:txBody>
          <a:bodyPr>
            <a:normAutofit fontScale="55000" lnSpcReduction="20000"/>
          </a:bodyPr>
          <a:lstStyle/>
          <a:p>
            <a:pPr>
              <a:buClr>
                <a:schemeClr val="accent2"/>
              </a:buClr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DSS Industrial Security Representative nominates the facility</a:t>
            </a:r>
          </a:p>
          <a:p>
            <a:pPr lvl="1">
              <a:buClr>
                <a:schemeClr val="accent2"/>
              </a:buClr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Facility must have two consecutive superior ratings to be considered</a:t>
            </a:r>
          </a:p>
          <a:p>
            <a:pPr lvl="1">
              <a:buClr>
                <a:schemeClr val="accent2"/>
              </a:buClr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12,800-plus cleared facilities, </a:t>
            </a:r>
            <a:r>
              <a:rPr lang="en-US" sz="3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8%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 superior ratings each year</a:t>
            </a:r>
          </a:p>
          <a:p>
            <a:pPr lvl="1">
              <a:buClr>
                <a:schemeClr val="accent2"/>
              </a:buClr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consecutive superior ratings demonstrates a facility’s commitment to security over time</a:t>
            </a:r>
          </a:p>
          <a:p>
            <a:pPr marL="0" indent="0">
              <a:buClr>
                <a:schemeClr val="accent2"/>
              </a:buClr>
              <a:buNone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Once Nominated</a:t>
            </a:r>
          </a:p>
          <a:p>
            <a:pPr lvl="1">
              <a:buClr>
                <a:schemeClr val="accent2"/>
              </a:buClr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Facility enters an eight month DSS internal review process</a:t>
            </a:r>
          </a:p>
          <a:p>
            <a:pPr lvl="1">
              <a:buClr>
                <a:schemeClr val="accent2"/>
              </a:buClr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a National Review Team of DSS Regional directors and representatives from across DSS who consider each nomination</a:t>
            </a:r>
          </a:p>
          <a:p>
            <a:pPr lvl="1">
              <a:buClr>
                <a:schemeClr val="accent2"/>
              </a:buClr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Review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eam vets all nominations with 30 external agencies and makes recommendations to DSS senior leaders for a final decision</a:t>
            </a:r>
          </a:p>
          <a:p>
            <a:pPr lvl="1">
              <a:buClr>
                <a:schemeClr val="accent2"/>
              </a:buClr>
            </a:pPr>
            <a:endParaRPr lang="en-US" sz="2800" dirty="0">
              <a:latin typeface="+mj-lt"/>
            </a:endParaRPr>
          </a:p>
          <a:p>
            <a:pPr marL="0" lvl="1" indent="0">
              <a:lnSpc>
                <a:spcPct val="200000"/>
              </a:lnSpc>
              <a:buNone/>
            </a:pPr>
            <a:r>
              <a:rPr lang="en-US" sz="2800" dirty="0" smtClean="0">
                <a:latin typeface="+mj-lt"/>
              </a:rPr>
              <a:t/>
            </a:r>
            <a:br>
              <a:rPr lang="en-US" sz="2800" dirty="0" smtClean="0">
                <a:latin typeface="+mj-lt"/>
              </a:rPr>
            </a:br>
            <a:endParaRPr lang="en-US" sz="2800" dirty="0" smtClean="0">
              <a:latin typeface="+mj-lt"/>
            </a:endParaRPr>
          </a:p>
          <a:p>
            <a:pPr lvl="1" algn="ctr"/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Criteria Final Decision Is Based Upon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799"/>
            <a:ext cx="8229600" cy="5273675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2"/>
              </a:buClr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 Security Program/Company Procedures </a:t>
            </a:r>
          </a:p>
          <a:p>
            <a:pPr lvl="1">
              <a:buClr>
                <a:schemeClr val="accent2"/>
              </a:buClr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Documented, formal SOP, EAP, TCP</a:t>
            </a:r>
          </a:p>
          <a:p>
            <a:pPr lvl="1">
              <a:buClr>
                <a:schemeClr val="accent2"/>
              </a:buClr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Comprehensive, published and disseminated to the employee population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Senior Management Support</a:t>
            </a:r>
          </a:p>
          <a:p>
            <a:pPr lvl="1">
              <a:buClr>
                <a:schemeClr val="accent2"/>
              </a:buClr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Resources, time, training, etc.</a:t>
            </a:r>
          </a:p>
          <a:p>
            <a:pPr lvl="1">
              <a:buClr>
                <a:schemeClr val="accent2"/>
              </a:buClr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security staff and company personnel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Vulnerability Assessments History</a:t>
            </a:r>
          </a:p>
          <a:p>
            <a:pPr lvl="1">
              <a:buClr>
                <a:schemeClr val="accent2"/>
              </a:buClr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 history of not just meeting but exceeding NISP requirements</a:t>
            </a:r>
          </a:p>
          <a:p>
            <a:pPr lvl="1">
              <a:buClr>
                <a:schemeClr val="accent2"/>
              </a:buClr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Violations –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oes the company have a history of negligence?</a:t>
            </a:r>
          </a:p>
          <a:p>
            <a:pPr lvl="1">
              <a:buClr>
                <a:schemeClr val="accent2"/>
              </a:buClr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the company been culpable for the violations?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Education and Awareness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Facility Security Officer (FSO)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ecurity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taff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evel of Experience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Classified Material Controls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accent2"/>
              </a:buCl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Keys to Success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lnSpcReduction="10000"/>
          </a:bodyPr>
          <a:lstStyle/>
          <a:p>
            <a:pPr marL="639763" lvl="1" indent="-300038">
              <a:buClr>
                <a:schemeClr val="accent2"/>
              </a:buClr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awareness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raining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rograms</a:t>
            </a:r>
          </a:p>
          <a:p>
            <a:pPr marL="639763" lvl="1" indent="-300038">
              <a:buClr>
                <a:schemeClr val="accent2"/>
              </a:buClr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rganized </a:t>
            </a:r>
          </a:p>
          <a:p>
            <a:pPr marL="639763" lvl="1" indent="-300038">
              <a:buClr>
                <a:schemeClr val="accent2"/>
              </a:buClr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 partnership and open dialogue with DSS/CI/IA representatives</a:t>
            </a:r>
          </a:p>
          <a:p>
            <a:pPr marL="639763" lvl="1" indent="-300038">
              <a:buClr>
                <a:schemeClr val="accent2"/>
              </a:buClr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 compliance with the NISPOM requirements</a:t>
            </a:r>
          </a:p>
          <a:p>
            <a:pPr marL="639763" lvl="1" indent="-300038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support is imperative </a:t>
            </a:r>
          </a:p>
          <a:p>
            <a:pPr marL="639763" lvl="1" indent="-300038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Membership groups (NCMS, Industrial Security Awareness Council) </a:t>
            </a:r>
          </a:p>
          <a:p>
            <a:pPr marL="639763" lvl="1" indent="-300038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committed to your role in security</a:t>
            </a:r>
          </a:p>
          <a:p>
            <a:pPr marL="639763" lvl="1" indent="-300038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Attend security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vents (NCMS, FISWG)</a:t>
            </a: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Keys to Success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</a:pP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Separate Binders: </a:t>
            </a:r>
          </a:p>
          <a:p>
            <a:pPr lvl="1">
              <a:buClr>
                <a:schemeClr val="accent2"/>
              </a:buClr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Binder #1 DSS Master Documents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441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441-1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SF328 FOCI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 DD254s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Facility Clearance Letter/ISFD Printout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Appointment Letters 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Charts/Company Business Structure</a:t>
            </a:r>
          </a:p>
          <a:p>
            <a:pPr marL="667512" lvl="2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accent2"/>
              </a:buClr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Binder #2 Training Binder/Training Spreadsheet 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 		COMSEC 		Insider Threat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Refresher 	Active Shooter		Classified EAP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 		Safe Room		Data Spill Plan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OPSEC		Classified Wrapping/Mailing 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Cyber 		Sectera vIPer Secure Phone</a:t>
            </a:r>
          </a:p>
          <a:p>
            <a:pPr lvl="2"/>
            <a:endParaRPr lang="en-US" sz="1900" dirty="0" smtClean="0">
              <a:latin typeface="+mj-lt"/>
            </a:endParaRPr>
          </a:p>
          <a:p>
            <a:pPr marL="0" indent="0">
              <a:buClr>
                <a:schemeClr val="accent2"/>
              </a:buClr>
              <a:buNone/>
            </a:pPr>
            <a:endParaRPr lang="en-US" sz="2400" dirty="0" smtClean="0">
              <a:latin typeface="+mj-lt"/>
            </a:endParaRPr>
          </a:p>
          <a:p>
            <a:pPr>
              <a:buClr>
                <a:schemeClr val="accent2"/>
              </a:buClr>
            </a:pPr>
            <a:endParaRPr lang="en-US" sz="2400" dirty="0" smtClean="0">
              <a:latin typeface="+mj-lt"/>
            </a:endParaRPr>
          </a:p>
          <a:p>
            <a:pPr marL="0" indent="0">
              <a:buClr>
                <a:schemeClr val="accent2"/>
              </a:buClr>
              <a:buNone/>
            </a:pPr>
            <a:endParaRPr lang="en-US" sz="2400" dirty="0" smtClean="0">
              <a:latin typeface="+mj-lt"/>
            </a:endParaRPr>
          </a:p>
          <a:p>
            <a:pPr lvl="1">
              <a:buClr>
                <a:schemeClr val="accent2"/>
              </a:buClr>
            </a:pPr>
            <a:endParaRPr lang="en-US" dirty="0" smtClean="0">
              <a:latin typeface="+mj-lt"/>
            </a:endParaRPr>
          </a:p>
          <a:p>
            <a:pPr marL="0" indent="0">
              <a:buClr>
                <a:schemeClr val="accent2"/>
              </a:buClr>
              <a:buNone/>
            </a:pPr>
            <a:endParaRPr lang="en-US" sz="2400" dirty="0" smtClean="0"/>
          </a:p>
          <a:p>
            <a:pPr lvl="1">
              <a:buClr>
                <a:schemeClr val="accent2"/>
              </a:buClr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Keys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accent2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Separate Binders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buClr>
                <a:schemeClr val="accent2"/>
              </a:buClr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Binder #3, 4, 5, 6  (Contracts that you support)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 DD254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Handout, brochure, flyers, statement about the contract  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Subcontractor DD254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ISFD printouts for subcontractors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of Work (SOW)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Classification Guide (SCG)</a:t>
            </a:r>
          </a:p>
          <a:p>
            <a:pPr lvl="2"/>
            <a:endParaRPr lang="en-US" dirty="0" smtClean="0">
              <a:latin typeface="+mj-lt"/>
            </a:endParaRPr>
          </a:p>
          <a:p>
            <a:pPr lvl="1">
              <a:buClr>
                <a:schemeClr val="accent2"/>
              </a:buClr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Binder #7 Counterintelligence Info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Listing of all individuals that went on foreign travel during that SVA period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Foreign travel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riefing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tatements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suspicious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ontact briefing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Foreign travel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ogs for exiting and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eturning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Copy of suspicious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ontact emails sent to CI representative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Defensive briefing example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conducted for CI, Cyber, OPSEC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Annual CI briefing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ign in sheets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Copy of Technology Control Plan; Appointment Letter for TCP/ITAR representative</a:t>
            </a:r>
          </a:p>
          <a:p>
            <a:pPr lvl="2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Monthly Newsletter with CI articles</a:t>
            </a:r>
            <a:endParaRPr lang="en-US" sz="1900" dirty="0" smtClean="0">
              <a:latin typeface="+mj-lt"/>
            </a:endParaRPr>
          </a:p>
          <a:p>
            <a:pPr lvl="1">
              <a:buClr>
                <a:schemeClr val="accent2"/>
              </a:buClr>
            </a:pPr>
            <a:endParaRPr lang="en-US" dirty="0" smtClean="0">
              <a:latin typeface="+mj-lt"/>
            </a:endParaRPr>
          </a:p>
          <a:p>
            <a:pPr marL="393192" lvl="1" indent="0">
              <a:buClr>
                <a:schemeClr val="accent2"/>
              </a:buClr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Keys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6553200" cy="4953000"/>
          </a:xfrm>
        </p:spPr>
        <p:txBody>
          <a:bodyPr>
            <a:normAutofit fontScale="40000" lnSpcReduction="20000"/>
          </a:bodyPr>
          <a:lstStyle/>
          <a:p>
            <a:pPr>
              <a:buClr>
                <a:schemeClr val="accent2"/>
              </a:buClr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Separate Binders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buClr>
                <a:schemeClr val="accent2"/>
              </a:buClr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Binder #8 Enhancements</a:t>
            </a:r>
          </a:p>
          <a:p>
            <a:pPr marL="393192" lvl="1" indent="0">
              <a:buClr>
                <a:schemeClr val="accent2"/>
              </a:buClr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Category 1:  Company Sponsored Events</a:t>
            </a:r>
          </a:p>
          <a:p>
            <a:pPr lvl="1">
              <a:buClr>
                <a:schemeClr val="accent2"/>
              </a:buClr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Monthly Security Luncheon  </a:t>
            </a:r>
          </a:p>
          <a:p>
            <a:pPr lvl="1">
              <a:buClr>
                <a:schemeClr val="accent2"/>
              </a:buClr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Hosted Counterintelligence Event Briefing</a:t>
            </a:r>
          </a:p>
          <a:p>
            <a:pPr lvl="1">
              <a:buClr>
                <a:schemeClr val="accent2"/>
              </a:buClr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CBT Training Online Classes</a:t>
            </a:r>
          </a:p>
          <a:p>
            <a:pPr lvl="1">
              <a:buClr>
                <a:schemeClr val="accent2"/>
              </a:buClr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>
              <a:buClr>
                <a:schemeClr val="accent2"/>
              </a:buClr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Category 2:  Internal Education Brochures/Products</a:t>
            </a:r>
          </a:p>
          <a:p>
            <a:pPr lvl="1">
              <a:buClr>
                <a:schemeClr val="accent2"/>
              </a:buClr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Monthly Security Newsletter</a:t>
            </a:r>
          </a:p>
          <a:p>
            <a:pPr lvl="1">
              <a:buClr>
                <a:schemeClr val="accent2"/>
              </a:buClr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Web Site for DSS Brochures/Pamphlets</a:t>
            </a:r>
          </a:p>
          <a:p>
            <a:pPr lvl="1">
              <a:buClr>
                <a:schemeClr val="accent2"/>
              </a:buClr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accent2"/>
              </a:buClr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Category 3:  Security Staff Professionalization</a:t>
            </a:r>
          </a:p>
          <a:p>
            <a:pPr lvl="1">
              <a:buClr>
                <a:schemeClr val="accent2"/>
              </a:buClr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FSO Training Certificates</a:t>
            </a:r>
          </a:p>
          <a:p>
            <a:pPr lvl="1">
              <a:buClr>
                <a:schemeClr val="accent2"/>
              </a:buClr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Briefing at FISWG</a:t>
            </a:r>
          </a:p>
          <a:p>
            <a:pPr lvl="1">
              <a:buClr>
                <a:schemeClr val="accent2"/>
              </a:buClr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Briefing at NCMS</a:t>
            </a:r>
          </a:p>
          <a:p>
            <a:pPr lvl="1">
              <a:buClr>
                <a:schemeClr val="accent2"/>
              </a:buClr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Memberships in NCMS, Federal IT Security Institute (FITSI)</a:t>
            </a:r>
          </a:p>
          <a:p>
            <a:pPr marL="393192" lvl="1" indent="0">
              <a:buClr>
                <a:schemeClr val="accent2"/>
              </a:buClr>
              <a:buNone/>
            </a:pP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>
              <a:buClr>
                <a:schemeClr val="accent2"/>
              </a:buClr>
              <a:buNone/>
            </a:pPr>
            <a:endParaRPr lang="en-US" sz="1800" dirty="0"/>
          </a:p>
          <a:p>
            <a:pPr marL="393192" lvl="1" indent="0">
              <a:buClr>
                <a:schemeClr val="accent2"/>
              </a:buClr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600" dirty="0" smtClean="0">
              <a:latin typeface="+mj-lt"/>
            </a:endParaRPr>
          </a:p>
          <a:p>
            <a:pPr lvl="1"/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Keys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534" y="1383622"/>
            <a:ext cx="7191866" cy="5169578"/>
          </a:xfrm>
        </p:spPr>
        <p:txBody>
          <a:bodyPr>
            <a:noAutofit/>
          </a:bodyPr>
          <a:lstStyle/>
          <a:p>
            <a:pPr lvl="0">
              <a:buClr>
                <a:srgbClr val="009DD9"/>
              </a:buClr>
            </a:pPr>
            <a:r>
              <a:rPr lang="en-US" sz="19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Separate Binders:</a:t>
            </a:r>
          </a:p>
          <a:p>
            <a:pPr lvl="1">
              <a:buClr>
                <a:srgbClr val="009DD9"/>
              </a:buClr>
            </a:pP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Binder #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Enhancements</a:t>
            </a:r>
          </a:p>
          <a:p>
            <a:pPr marL="393192" lvl="1" indent="0">
              <a:buClr>
                <a:srgbClr val="009DD9"/>
              </a:buClr>
              <a:buNone/>
            </a:pP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09DD9"/>
              </a:buClr>
            </a:pP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Category 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 Information/Product Sharing within Security Community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Guest speaker at 2014 FISWG  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NCMS mentor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Assisted COMNAVSPECWARCOM with SIPRNet connection process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>
              <a:buClr>
                <a:srgbClr val="009DD9"/>
              </a:buClr>
              <a:buNone/>
            </a:pP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09DD9"/>
              </a:buClr>
            </a:pP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Category 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</a:t>
            </a: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Active Membership in Security Community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Guest speaker </a:t>
            </a: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NCMS 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Attended FISWG, DSS Outreach, NCMS Cybersecurity USF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09DD9"/>
              </a:buClr>
            </a:pP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Category 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6:</a:t>
            </a: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Contractor Self-Inspection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Thorough documented self-inspections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DSS detailed reports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Completed DSS self-inspection </a:t>
            </a: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raining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 inspections conducted throughout the year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6373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Keys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Success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6172200" cy="5257800"/>
          </a:xfrm>
        </p:spPr>
        <p:txBody>
          <a:bodyPr>
            <a:normAutofit/>
          </a:bodyPr>
          <a:lstStyle/>
          <a:p>
            <a:pPr lvl="0">
              <a:buClr>
                <a:srgbClr val="009DD9"/>
              </a:buClr>
            </a:pPr>
            <a:r>
              <a:rPr lang="en-US" sz="19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Separate Binders:</a:t>
            </a:r>
          </a:p>
          <a:p>
            <a:pPr lvl="1">
              <a:buClr>
                <a:srgbClr val="009DD9"/>
              </a:buClr>
            </a:pP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Binder 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#8 Enhancements</a:t>
            </a:r>
          </a:p>
          <a:p>
            <a:pPr marL="393192" lvl="1" indent="0">
              <a:buClr>
                <a:srgbClr val="009DD9"/>
              </a:buClr>
              <a:buNone/>
            </a:pP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09DD9"/>
              </a:buClr>
            </a:pP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Category 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7a: </a:t>
            </a: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Threat Identification and Management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CI briefing conducted by DSS CI representative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employees completed Thwarting the Enemy training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Established TCP, OPSEC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>
              <a:buClr>
                <a:srgbClr val="009DD9"/>
              </a:buClr>
              <a:buNone/>
            </a:pP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09DD9"/>
              </a:buClr>
            </a:pP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Category 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7B:</a:t>
            </a: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Threat Mitigation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Suspicious Contact Report submitted to CI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09DD9"/>
              </a:buClr>
            </a:pP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Category 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8:</a:t>
            </a: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Foreign Ownership Control or Influence FOCI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TCP Plan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Foreign visitors color-coded </a:t>
            </a: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adges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Day notification required</a:t>
            </a: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 of Foreign travel briefings Out &amp; Returning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48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5168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Keys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Success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42288"/>
            <a:ext cx="7772400" cy="4934712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009DD9"/>
              </a:buClr>
            </a:pPr>
            <a:r>
              <a:rPr lang="en-US" sz="19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Separate Binders:</a:t>
            </a:r>
          </a:p>
          <a:p>
            <a:pPr lvl="1">
              <a:buClr>
                <a:srgbClr val="009DD9"/>
              </a:buClr>
            </a:pP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Binder #8 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Enhancements</a:t>
            </a:r>
          </a:p>
          <a:p>
            <a:pPr marL="393192" lvl="1" indent="0">
              <a:buClr>
                <a:srgbClr val="009DD9"/>
              </a:buClr>
              <a:buNone/>
            </a:pP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09DD9"/>
              </a:buClr>
            </a:pP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Category 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9:  Classified Material Control/Physical Security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Enhanced process for managing </a:t>
            </a: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lassified </a:t>
            </a: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nformation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Built-in </a:t>
            </a: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ountermeasures to identify anomalies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inventory conducted on a random </a:t>
            </a: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asis</a:t>
            </a: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Management System</a:t>
            </a: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Access</a:t>
            </a: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Controlled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>
              <a:buClr>
                <a:srgbClr val="009DD9"/>
              </a:buClr>
              <a:buNone/>
            </a:pP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09DD9"/>
              </a:buClr>
            </a:pP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Category 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10:</a:t>
            </a: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Information Systems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enhancements and leveraging tools to expand the overall security posture of accredited information systems</a:t>
            </a: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SOP</a:t>
            </a:r>
          </a:p>
          <a:p>
            <a:pPr lvl="1">
              <a:buClr>
                <a:srgbClr val="009DD9"/>
              </a:buClr>
            </a:pP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IS oversight processes put in place to enhance security of classified information residing on IS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9DD9"/>
              </a:buClr>
            </a:pP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19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2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0288"/>
            <a:ext cx="8229600" cy="896112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Security Rating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Points-based </a:t>
            </a:r>
            <a:r>
              <a:rPr lang="en-US" dirty="0"/>
              <a:t>rating system</a:t>
            </a:r>
          </a:p>
          <a:p>
            <a:pPr>
              <a:defRPr/>
            </a:pPr>
            <a:r>
              <a:rPr lang="en-US" dirty="0"/>
              <a:t>All facilities start with the same score (700)</a:t>
            </a:r>
          </a:p>
          <a:p>
            <a:pPr>
              <a:defRPr/>
            </a:pPr>
            <a:r>
              <a:rPr lang="en-US" dirty="0"/>
              <a:t>Points are added for identified </a:t>
            </a:r>
            <a:r>
              <a:rPr lang="en-US" dirty="0" smtClean="0"/>
              <a:t>NISP </a:t>
            </a:r>
            <a:r>
              <a:rPr lang="en-US" dirty="0"/>
              <a:t>e</a:t>
            </a:r>
            <a:r>
              <a:rPr lang="en-US" dirty="0" smtClean="0"/>
              <a:t>nhancements</a:t>
            </a:r>
            <a:endParaRPr lang="en-US" dirty="0"/>
          </a:p>
          <a:p>
            <a:pPr>
              <a:defRPr/>
            </a:pPr>
            <a:r>
              <a:rPr lang="en-US" dirty="0"/>
              <a:t>Points are subtracted for vulnerabilities by </a:t>
            </a:r>
            <a:r>
              <a:rPr lang="en-US" dirty="0" smtClean="0"/>
              <a:t>NISP Operating Manual (NISPOM) </a:t>
            </a:r>
            <a:r>
              <a:rPr lang="en-US" dirty="0"/>
              <a:t>reference</a:t>
            </a:r>
          </a:p>
          <a:p>
            <a:pPr>
              <a:defRPr/>
            </a:pPr>
            <a:r>
              <a:rPr lang="en-US" dirty="0"/>
              <a:t>Acute/Critical and Non-Acute/Non-Critical vulnerabilities are weighted separately</a:t>
            </a:r>
          </a:p>
          <a:p>
            <a:pPr>
              <a:defRPr/>
            </a:pPr>
            <a:r>
              <a:rPr lang="en-US" dirty="0"/>
              <a:t>Points are subtracted by NISPOM reference, not by number of occurrences</a:t>
            </a:r>
          </a:p>
          <a:p>
            <a:pPr>
              <a:defRPr/>
            </a:pPr>
            <a:r>
              <a:rPr lang="en-US" dirty="0"/>
              <a:t>Accounts for size and complexity of a facility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51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1638"/>
            <a:ext cx="82296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Enhancements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5334000"/>
          </a:xfrm>
        </p:spPr>
        <p:txBody>
          <a:bodyPr>
            <a:normAutofit/>
          </a:bodyPr>
          <a:lstStyle/>
          <a:p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 Badges/Holders Identify Security Clearance Level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	No Clearance/Escort Required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Brown	Trusted Individual (No Clearance)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Yellow	Secret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Blue	Top Secret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	Top Secret/SCI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Purple	Foreign Visitor</a:t>
            </a:r>
          </a:p>
          <a:p>
            <a:pPr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Six-Part, Color-Coded Security Personnel Folders </a:t>
            </a:r>
          </a:p>
          <a:p>
            <a:pPr lvl="1"/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JPAS Personnel Summary</a:t>
            </a:r>
          </a:p>
          <a:p>
            <a:pPr lvl="1"/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SF86 &amp; Notification Letter of Review for SF86 Adequacy &amp; Completeness</a:t>
            </a:r>
          </a:p>
          <a:p>
            <a:pPr lvl="1"/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Acknowledgement Sheets</a:t>
            </a:r>
          </a:p>
          <a:p>
            <a:pPr lvl="1"/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SF312 Nondisclosure Agreement (see JPAS)</a:t>
            </a:r>
          </a:p>
          <a:p>
            <a:pPr lvl="1"/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Clearance Justification letter, Visit Request Letters, SCI Nomination Letters</a:t>
            </a:r>
          </a:p>
          <a:p>
            <a:pPr lvl="1"/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 User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greement, Hiring Notification</a:t>
            </a:r>
            <a:endParaRPr lang="en-US" sz="2400" dirty="0" smtClean="0">
              <a:latin typeface="+mj-lt"/>
            </a:endParaRPr>
          </a:p>
          <a:p>
            <a:pPr marL="0" indent="0">
              <a:buNone/>
            </a:pPr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9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96112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Rating </a:t>
            </a:r>
            <a:r>
              <a:rPr lang="en-US" dirty="0">
                <a:latin typeface="+mn-lt"/>
              </a:rPr>
              <a:t>Matrix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850420"/>
            <a:ext cx="6172200" cy="587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4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882034"/>
            <a:ext cx="6096000" cy="583944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96112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Rating Matrix (Cont’d)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885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96112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Vulnerabilities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2127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Acute Vulnerability </a:t>
            </a:r>
            <a:r>
              <a:rPr lang="en-US" dirty="0" smtClean="0"/>
              <a:t>– </a:t>
            </a:r>
            <a:r>
              <a:rPr lang="en-US" dirty="0"/>
              <a:t>Vulnerabilities that put classified information at imminent risk of loss or compromise, or that have already resulted in the compromise of classified information. Acute vulnerabilities require immediate corrective </a:t>
            </a:r>
            <a:r>
              <a:rPr lang="en-US" dirty="0" smtClean="0"/>
              <a:t>action</a:t>
            </a:r>
            <a:endParaRPr lang="en-US" dirty="0"/>
          </a:p>
          <a:p>
            <a:r>
              <a:rPr lang="en-US" dirty="0"/>
              <a:t>Critical Vulnerability </a:t>
            </a:r>
            <a:r>
              <a:rPr lang="en-US" dirty="0" smtClean="0"/>
              <a:t>– </a:t>
            </a:r>
            <a:r>
              <a:rPr lang="en-US" dirty="0"/>
              <a:t>Those instances of </a:t>
            </a:r>
            <a:r>
              <a:rPr lang="en-US" dirty="0" smtClean="0"/>
              <a:t>NISPOM </a:t>
            </a:r>
            <a:r>
              <a:rPr lang="en-US" dirty="0"/>
              <a:t>non-compliance vulnerabilities that are serious, or that may place classified information at risk or in danger of loss or compromise</a:t>
            </a:r>
          </a:p>
          <a:p>
            <a:pPr>
              <a:defRPr/>
            </a:pPr>
            <a:r>
              <a:rPr lang="en-US" dirty="0"/>
              <a:t>Once a vulnerability is determined to be </a:t>
            </a:r>
            <a:r>
              <a:rPr lang="en-US" dirty="0" smtClean="0"/>
              <a:t>Acute </a:t>
            </a:r>
            <a:r>
              <a:rPr lang="en-US" dirty="0"/>
              <a:t>or </a:t>
            </a:r>
            <a:r>
              <a:rPr lang="en-US" dirty="0" smtClean="0"/>
              <a:t>Critical</a:t>
            </a:r>
            <a:r>
              <a:rPr lang="en-US" dirty="0"/>
              <a:t>, it is further categorized as either “Isolated”, “Systemic”, or “Repeat”</a:t>
            </a:r>
          </a:p>
          <a:p>
            <a:pPr>
              <a:defRPr/>
            </a:pPr>
            <a:r>
              <a:rPr lang="en-US" dirty="0"/>
              <a:t>All other </a:t>
            </a:r>
            <a:r>
              <a:rPr lang="en-US" dirty="0" smtClean="0"/>
              <a:t>vulnerabilities </a:t>
            </a:r>
            <a:r>
              <a:rPr lang="en-US" dirty="0"/>
              <a:t>are defined as non-compliance with a NISPOM requirement that does not place classified information in danger of loss or compromise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5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+mn-lt"/>
              </a:rPr>
              <a:t>Common Vulnerabilities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799"/>
            <a:ext cx="8229600" cy="52736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Failure to initiate a preliminary inquiry upon notification of a report of loss, compromise, or suspected compromise of classified information</a:t>
            </a:r>
          </a:p>
          <a:p>
            <a:pPr>
              <a:defRPr/>
            </a:pPr>
            <a:r>
              <a:rPr lang="en-US" dirty="0"/>
              <a:t>Failure to appropriately mark classified information and material</a:t>
            </a:r>
          </a:p>
          <a:p>
            <a:pPr>
              <a:defRPr/>
            </a:pPr>
            <a:r>
              <a:rPr lang="en-US" dirty="0"/>
              <a:t>Retaining classified information from an expired contract beyond the authorized two-year retention period without obtaining written retention authority from the government contracting activity</a:t>
            </a:r>
          </a:p>
          <a:p>
            <a:pPr>
              <a:defRPr/>
            </a:pPr>
            <a:r>
              <a:rPr lang="en-US" dirty="0"/>
              <a:t>Failure to change safe combinations to closed areas/containers when employees having access were terminated</a:t>
            </a:r>
          </a:p>
          <a:p>
            <a:pPr>
              <a:defRPr/>
            </a:pPr>
            <a:r>
              <a:rPr lang="en-US" dirty="0"/>
              <a:t>Operating an information system that is or will process classified information without appropriate approval</a:t>
            </a:r>
          </a:p>
          <a:p>
            <a:r>
              <a:rPr lang="en-US" dirty="0"/>
              <a:t>Failure to perform audits on classified systems</a:t>
            </a:r>
          </a:p>
          <a:p>
            <a:r>
              <a:rPr lang="en-US" dirty="0"/>
              <a:t>Lack of anti-virus software</a:t>
            </a:r>
          </a:p>
          <a:p>
            <a:r>
              <a:rPr lang="en-US" dirty="0"/>
              <a:t>Unreported facility clearance </a:t>
            </a:r>
            <a:r>
              <a:rPr lang="en-US" dirty="0" smtClean="0"/>
              <a:t>(FCL) </a:t>
            </a:r>
            <a:r>
              <a:rPr lang="en-US" dirty="0"/>
              <a:t>change conditions</a:t>
            </a:r>
          </a:p>
          <a:p>
            <a:r>
              <a:rPr lang="en-US" dirty="0"/>
              <a:t>Periodic reinvestigations out of scope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9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72312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Enhancements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/>
              <a:t>A NISP enhancement directly relates to and enhances the protection of classified information beyond baseline NISPOM requirements</a:t>
            </a:r>
          </a:p>
          <a:p>
            <a:pPr lvl="1">
              <a:defRPr/>
            </a:pPr>
            <a:r>
              <a:rPr lang="en-US" dirty="0"/>
              <a:t>Directly related to the NISP and does not include other commonplace security measures or best practices</a:t>
            </a:r>
          </a:p>
          <a:p>
            <a:pPr>
              <a:defRPr/>
            </a:pPr>
            <a:r>
              <a:rPr lang="en-US" dirty="0"/>
              <a:t>NISP enhancements will be validated during the assessment as having an effective impact on the overall security program</a:t>
            </a:r>
          </a:p>
          <a:p>
            <a:pPr>
              <a:defRPr/>
            </a:pPr>
            <a:r>
              <a:rPr lang="en-US" dirty="0"/>
              <a:t>In order for an enhancement to be </a:t>
            </a:r>
            <a:r>
              <a:rPr lang="en-US" dirty="0" smtClean="0"/>
              <a:t>granted, </a:t>
            </a:r>
            <a:r>
              <a:rPr lang="en-US" dirty="0"/>
              <a:t>the facility must meet the baseline NISPOM requirements in that area</a:t>
            </a:r>
          </a:p>
          <a:p>
            <a:pPr lvl="1">
              <a:defRPr/>
            </a:pPr>
            <a:r>
              <a:rPr lang="en-US" dirty="0"/>
              <a:t>An enhancement directly related to a NISPOM requirement cited for a vulnerability may not be granted </a:t>
            </a:r>
          </a:p>
          <a:p>
            <a:pPr lvl="2">
              <a:defRPr/>
            </a:pPr>
            <a:r>
              <a:rPr lang="en-US" dirty="0"/>
              <a:t>If there are other effective enhancement activities in a specific category unrelated to a specific vulnerability in that </a:t>
            </a:r>
            <a:r>
              <a:rPr lang="en-US" dirty="0" smtClean="0"/>
              <a:t>category, </a:t>
            </a:r>
            <a:r>
              <a:rPr lang="en-US" dirty="0"/>
              <a:t>the enhancement credit may still be granted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+mn-lt"/>
              </a:rPr>
              <a:t>Rating Matrix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7"/>
            <a:ext cx="8229600" cy="4874387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2800" dirty="0"/>
              <a:t>Category 1: Company Sponsored Events</a:t>
            </a:r>
          </a:p>
          <a:p>
            <a:pPr>
              <a:defRPr/>
            </a:pPr>
            <a:r>
              <a:rPr lang="en-US" sz="2800" dirty="0"/>
              <a:t>Category 2: Internal Educational Brochures/Products </a:t>
            </a:r>
          </a:p>
          <a:p>
            <a:pPr>
              <a:defRPr/>
            </a:pPr>
            <a:r>
              <a:rPr lang="en-US" sz="2800" dirty="0"/>
              <a:t>Category 3: Security Staff Professionalization</a:t>
            </a:r>
          </a:p>
          <a:p>
            <a:pPr>
              <a:defRPr/>
            </a:pPr>
            <a:r>
              <a:rPr lang="en-US" sz="2800" dirty="0"/>
              <a:t>Category 4: Information &amp; Product Sharing within Security </a:t>
            </a:r>
            <a:r>
              <a:rPr lang="en-US" sz="2800" dirty="0" smtClean="0"/>
              <a:t>     		Community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Category 5: Active Membership in Security Community</a:t>
            </a:r>
          </a:p>
          <a:p>
            <a:pPr>
              <a:defRPr/>
            </a:pPr>
            <a:r>
              <a:rPr lang="en-US" sz="2800" dirty="0"/>
              <a:t>Category 6: Contractor Self-Review </a:t>
            </a:r>
          </a:p>
          <a:p>
            <a:pPr>
              <a:defRPr/>
            </a:pPr>
            <a:r>
              <a:rPr lang="en-US" sz="2800" dirty="0"/>
              <a:t>Category </a:t>
            </a:r>
            <a:r>
              <a:rPr lang="en-US" sz="2800" dirty="0" smtClean="0"/>
              <a:t>7a: Threat Identification and Management</a:t>
            </a:r>
          </a:p>
          <a:p>
            <a:pPr>
              <a:defRPr/>
            </a:pPr>
            <a:r>
              <a:rPr lang="en-US" dirty="0" smtClean="0"/>
              <a:t>                  7b: Threat Mitigation</a:t>
            </a:r>
            <a:endParaRPr lang="en-US" dirty="0"/>
          </a:p>
          <a:p>
            <a:pPr>
              <a:defRPr/>
            </a:pPr>
            <a:r>
              <a:rPr lang="en-US" sz="2800" dirty="0"/>
              <a:t>Category 8: FOCI / International</a:t>
            </a:r>
          </a:p>
          <a:p>
            <a:pPr>
              <a:defRPr/>
            </a:pPr>
            <a:r>
              <a:rPr lang="en-US" sz="2800" dirty="0"/>
              <a:t>Category 9: Classified Material Controls/Physical Security</a:t>
            </a:r>
          </a:p>
          <a:p>
            <a:pPr>
              <a:defRPr/>
            </a:pPr>
            <a:r>
              <a:rPr lang="en-US" sz="2800" dirty="0"/>
              <a:t>Category 10: Information Systems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61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6097A698B78D4F91481016070844C7" ma:contentTypeVersion="0" ma:contentTypeDescription="Create a new document." ma:contentTypeScope="" ma:versionID="eafdff370179d1e8720c1a6ef0caf5c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B526B7-6FFC-438D-8ECB-AF43EAE300A6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FB19464-3A5F-4943-806F-E49020E6C3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214A3E-DA50-494E-8215-FFB954047A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20868</TotalTime>
  <Words>1672</Words>
  <Application>Microsoft Office PowerPoint</Application>
  <PresentationFormat>On-screen Show (4:3)</PresentationFormat>
  <Paragraphs>452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ＭＳ Ｐゴシック</vt:lpstr>
      <vt:lpstr>Arial</vt:lpstr>
      <vt:lpstr>Calibri</vt:lpstr>
      <vt:lpstr>Constantia</vt:lpstr>
      <vt:lpstr>Times New Roman</vt:lpstr>
      <vt:lpstr>Wingdings</vt:lpstr>
      <vt:lpstr>Wingdings 2</vt:lpstr>
      <vt:lpstr>Flow</vt:lpstr>
      <vt:lpstr>      </vt:lpstr>
      <vt:lpstr>Security Rating Matrix</vt:lpstr>
      <vt:lpstr>Security Rating Matrix</vt:lpstr>
      <vt:lpstr>Rating Matrix</vt:lpstr>
      <vt:lpstr>Rating Matrix (Cont’d)</vt:lpstr>
      <vt:lpstr>Vulnerabilities</vt:lpstr>
      <vt:lpstr>Common Vulnerabilities</vt:lpstr>
      <vt:lpstr>Enhancements</vt:lpstr>
      <vt:lpstr>Rating Matrix Categories</vt:lpstr>
      <vt:lpstr>Presentation of Enhancements</vt:lpstr>
      <vt:lpstr>Enhancements</vt:lpstr>
      <vt:lpstr>COGSWELL AWARD </vt:lpstr>
      <vt:lpstr>Cogswell Award Established</vt:lpstr>
      <vt:lpstr>PowerPoint Presentation</vt:lpstr>
      <vt:lpstr>Backward Glances of Facility Selections</vt:lpstr>
      <vt:lpstr> 2015 Cogswell Numbers by Facility</vt:lpstr>
      <vt:lpstr>2015 Cogswell Numbers by State </vt:lpstr>
      <vt:lpstr>2016 Cogswell Numbers by Facility</vt:lpstr>
      <vt:lpstr>2016 Cogswell Numbers by Facility (Cont)</vt:lpstr>
      <vt:lpstr>2016 Cogswell Numbers by State </vt:lpstr>
      <vt:lpstr>Nomination/Selection Process</vt:lpstr>
      <vt:lpstr>Criteria Final Decision Is Based Upon</vt:lpstr>
      <vt:lpstr>General Keys to Success</vt:lpstr>
      <vt:lpstr>Personal Keys to Success</vt:lpstr>
      <vt:lpstr>Personal Keys to Success</vt:lpstr>
      <vt:lpstr>Personal Keys to Success</vt:lpstr>
      <vt:lpstr>Personal Keys to Success</vt:lpstr>
      <vt:lpstr>Personal Keys to Success</vt:lpstr>
      <vt:lpstr>Personal Keys to Success</vt:lpstr>
      <vt:lpstr>Additional Enhancements</vt:lpstr>
    </vt:vector>
  </TitlesOfParts>
  <Company>Lockheed Martin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Adjudicative Guidelines</dc:title>
  <dc:creator>Jacquelyn Spurlock</dc:creator>
  <cp:lastModifiedBy>Gerri Leviston</cp:lastModifiedBy>
  <cp:revision>311</cp:revision>
  <cp:lastPrinted>2016-05-13T18:13:35Z</cp:lastPrinted>
  <dcterms:created xsi:type="dcterms:W3CDTF">2012-12-11T12:39:03Z</dcterms:created>
  <dcterms:modified xsi:type="dcterms:W3CDTF">2016-08-16T16:09:52Z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qminfo">
    <vt:i4>1</vt:i4>
  </property>
  <property fmtid="{D5CDD505-2E9C-101B-9397-08002B2CF9AE}" pid="3" name="lqmsess">
    <vt:lpwstr>40baa286-a41a-49b6-8d2a-f0df255c55b5</vt:lpwstr>
  </property>
  <property fmtid="{D5CDD505-2E9C-101B-9397-08002B2CF9AE}" pid="4" name="ContentTypeId">
    <vt:lpwstr>0x010100436097A698B78D4F91481016070844C7</vt:lpwstr>
  </property>
</Properties>
</file>